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6"/>
  </p:handoutMasterIdLst>
  <p:sldIdLst>
    <p:sldId id="256" r:id="rId2"/>
    <p:sldId id="273" r:id="rId3"/>
    <p:sldId id="274" r:id="rId4"/>
    <p:sldId id="271" r:id="rId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6A3F1-54F5-4219-920D-6EAE49E73AC5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EF02-3D1F-4B97-B7F2-55C1ABBE6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8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1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1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4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2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4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3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0D3F34D-8F2F-43F6-8E9F-48215C18F9C9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84FDDD3-1E9D-432B-B592-351EDE80E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9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5D48-2D3E-43D2-9402-290666874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072" y="988741"/>
            <a:ext cx="4493272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Reports 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Explanation </a:t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54C2DAE2-218D-4A25-B87E-0D127537D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CAC028-8D8C-4611-B62E-B9FFDA14D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E1B36-7D1E-4295-8F90-BDE64FC1C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633" y="2998114"/>
            <a:ext cx="3701883" cy="861774"/>
          </a:xfrm>
          <a:ln w="25400" cap="sq">
            <a:solidFill>
              <a:srgbClr val="FFFFFF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Sept 2022 onwards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54509" t="12713" r="12158" b="36104"/>
          <a:stretch/>
        </p:blipFill>
        <p:spPr bwMode="auto">
          <a:xfrm>
            <a:off x="108064" y="84666"/>
            <a:ext cx="12169833" cy="6773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FC7F7-35DA-48E0-AA21-D96CF832F76C}"/>
              </a:ext>
            </a:extLst>
          </p:cNvPr>
          <p:cNvSpPr txBox="1"/>
          <p:nvPr/>
        </p:nvSpPr>
        <p:spPr>
          <a:xfrm>
            <a:off x="133376" y="6261717"/>
            <a:ext cx="118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</p:spTree>
    <p:extLst>
      <p:ext uri="{BB962C8B-B14F-4D97-AF65-F5344CB8AC3E}">
        <p14:creationId xmlns:p14="http://schemas.microsoft.com/office/powerpoint/2010/main" val="289657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48484"/>
              </p:ext>
            </p:extLst>
          </p:nvPr>
        </p:nvGraphicFramePr>
        <p:xfrm>
          <a:off x="527858" y="927484"/>
          <a:ext cx="935643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406">
                  <a:extLst>
                    <a:ext uri="{9D8B030D-6E8A-4147-A177-3AD203B41FA5}">
                      <a16:colId xmlns:a16="http://schemas.microsoft.com/office/drawing/2014/main" val="508886239"/>
                    </a:ext>
                  </a:extLst>
                </a:gridCol>
                <a:gridCol w="1559406">
                  <a:extLst>
                    <a:ext uri="{9D8B030D-6E8A-4147-A177-3AD203B41FA5}">
                      <a16:colId xmlns:a16="http://schemas.microsoft.com/office/drawing/2014/main" val="1975810920"/>
                    </a:ext>
                  </a:extLst>
                </a:gridCol>
                <a:gridCol w="1559406">
                  <a:extLst>
                    <a:ext uri="{9D8B030D-6E8A-4147-A177-3AD203B41FA5}">
                      <a16:colId xmlns:a16="http://schemas.microsoft.com/office/drawing/2014/main" val="3981328342"/>
                    </a:ext>
                  </a:extLst>
                </a:gridCol>
                <a:gridCol w="1559406">
                  <a:extLst>
                    <a:ext uri="{9D8B030D-6E8A-4147-A177-3AD203B41FA5}">
                      <a16:colId xmlns:a16="http://schemas.microsoft.com/office/drawing/2014/main" val="1309122066"/>
                    </a:ext>
                  </a:extLst>
                </a:gridCol>
                <a:gridCol w="1559406">
                  <a:extLst>
                    <a:ext uri="{9D8B030D-6E8A-4147-A177-3AD203B41FA5}">
                      <a16:colId xmlns:a16="http://schemas.microsoft.com/office/drawing/2014/main" val="3300473387"/>
                    </a:ext>
                  </a:extLst>
                </a:gridCol>
                <a:gridCol w="1559406">
                  <a:extLst>
                    <a:ext uri="{9D8B030D-6E8A-4147-A177-3AD203B41FA5}">
                      <a16:colId xmlns:a16="http://schemas.microsoft.com/office/drawing/2014/main" val="482689621"/>
                    </a:ext>
                  </a:extLst>
                </a:gridCol>
              </a:tblGrid>
              <a:tr h="86806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Barriers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To Learning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Knowledge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Skills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Behaviour For Learning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Target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37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English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Issues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9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Maths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Equipment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52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Science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Organisation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047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858" y="3470992"/>
            <a:ext cx="10282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above example, you can see how the colour coding for the reports work. </a:t>
            </a:r>
          </a:p>
          <a:p>
            <a:endParaRPr lang="en-GB" dirty="0"/>
          </a:p>
          <a:p>
            <a:r>
              <a:rPr lang="en-GB" dirty="0" smtClean="0"/>
              <a:t>Although the skills and knowledge </a:t>
            </a:r>
            <a:r>
              <a:rPr lang="en-GB" b="1" u="sng" dirty="0" smtClean="0"/>
              <a:t>grade is hidden on the actual report</a:t>
            </a:r>
            <a:r>
              <a:rPr lang="en-GB" dirty="0" smtClean="0"/>
              <a:t>, the grades are what your class teacher will have inputted. </a:t>
            </a:r>
          </a:p>
          <a:p>
            <a:endParaRPr lang="en-GB" dirty="0"/>
          </a:p>
          <a:p>
            <a:r>
              <a:rPr lang="en-GB" dirty="0" smtClean="0"/>
              <a:t>Therefore in the example above, in </a:t>
            </a:r>
          </a:p>
          <a:p>
            <a:r>
              <a:rPr lang="en-GB" dirty="0" smtClean="0"/>
              <a:t>English, Pupil X is </a:t>
            </a:r>
            <a:r>
              <a:rPr lang="en-GB" b="1" dirty="0" smtClean="0">
                <a:solidFill>
                  <a:srgbClr val="00B0F0"/>
                </a:solidFill>
              </a:rPr>
              <a:t>Above </a:t>
            </a:r>
            <a:r>
              <a:rPr lang="en-GB" dirty="0" smtClean="0"/>
              <a:t>(B) their C2 target in knowledge and </a:t>
            </a:r>
            <a:r>
              <a:rPr lang="en-GB" b="1" dirty="0" smtClean="0">
                <a:solidFill>
                  <a:srgbClr val="92D050"/>
                </a:solidFill>
              </a:rPr>
              <a:t>On track </a:t>
            </a:r>
            <a:r>
              <a:rPr lang="en-GB" dirty="0" smtClean="0"/>
              <a:t>(C2) in skills </a:t>
            </a:r>
          </a:p>
          <a:p>
            <a:r>
              <a:rPr lang="en-GB" dirty="0" smtClean="0"/>
              <a:t>Maths, Pupil X is </a:t>
            </a:r>
            <a:r>
              <a:rPr lang="en-GB" b="1" dirty="0" smtClean="0">
                <a:solidFill>
                  <a:srgbClr val="92D050"/>
                </a:solidFill>
              </a:rPr>
              <a:t>On Track </a:t>
            </a:r>
            <a:r>
              <a:rPr lang="en-GB" dirty="0" smtClean="0"/>
              <a:t>(C2) for their C2 target in knowledge and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elow</a:t>
            </a:r>
            <a:r>
              <a:rPr lang="en-GB" dirty="0" smtClean="0"/>
              <a:t> (D1) their C2 target in skills. </a:t>
            </a:r>
          </a:p>
          <a:p>
            <a:r>
              <a:rPr lang="en-GB" dirty="0" smtClean="0"/>
              <a:t>Science, Pupil X is </a:t>
            </a:r>
            <a:r>
              <a:rPr lang="en-GB" b="1" dirty="0" smtClean="0">
                <a:solidFill>
                  <a:srgbClr val="FF0000"/>
                </a:solidFill>
              </a:rPr>
              <a:t>Below</a:t>
            </a:r>
            <a:r>
              <a:rPr lang="en-GB" dirty="0" smtClean="0"/>
              <a:t> (E1) their C2 target in knowledge and </a:t>
            </a:r>
            <a:r>
              <a:rPr lang="en-GB" b="1" dirty="0" smtClean="0">
                <a:solidFill>
                  <a:srgbClr val="92D050"/>
                </a:solidFill>
              </a:rPr>
              <a:t>On track </a:t>
            </a:r>
            <a:r>
              <a:rPr lang="en-GB" dirty="0" smtClean="0"/>
              <a:t>(C2) in skills.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0451" y="324197"/>
            <a:ext cx="225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Pupil X </a:t>
            </a:r>
            <a:endParaRPr lang="en-GB" sz="28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85" y="54648"/>
            <a:ext cx="2825115" cy="80391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FC7F7-35DA-48E0-AA21-D96CF832F76C}"/>
              </a:ext>
            </a:extLst>
          </p:cNvPr>
          <p:cNvSpPr txBox="1"/>
          <p:nvPr/>
        </p:nvSpPr>
        <p:spPr>
          <a:xfrm>
            <a:off x="133376" y="6261717"/>
            <a:ext cx="118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</p:spTree>
    <p:extLst>
      <p:ext uri="{BB962C8B-B14F-4D97-AF65-F5344CB8AC3E}">
        <p14:creationId xmlns:p14="http://schemas.microsoft.com/office/powerpoint/2010/main" val="366524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2443" t="8501" r="9372" b="7331"/>
          <a:stretch/>
        </p:blipFill>
        <p:spPr bwMode="auto">
          <a:xfrm>
            <a:off x="1" y="0"/>
            <a:ext cx="10101262" cy="68579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01452" y="2452255"/>
            <a:ext cx="3266902" cy="1172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2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1998</TotalTime>
  <Words>181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Parcel</vt:lpstr>
      <vt:lpstr>Reports  Explanation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11 Class of 2020</dc:title>
  <dc:creator>Robert Ransome</dc:creator>
  <cp:lastModifiedBy>D Beet (Ysgol Bryn Alyn)</cp:lastModifiedBy>
  <cp:revision>119</cp:revision>
  <cp:lastPrinted>2023-01-16T14:23:48Z</cp:lastPrinted>
  <dcterms:created xsi:type="dcterms:W3CDTF">2020-08-25T08:31:16Z</dcterms:created>
  <dcterms:modified xsi:type="dcterms:W3CDTF">2023-01-17T10:38:07Z</dcterms:modified>
</cp:coreProperties>
</file>