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25A1-FA20-4768-8D39-2DCDC88724C5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ADF0C-2D88-4759-8F60-D5CD8FF2C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3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84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61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30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2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0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5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59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4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9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1FF37-CD7F-4049-9F9F-FBFD68281FDF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FBF33-C148-41ED-8938-5D8ADB865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5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hyperlink" Target="http://www.qualificationswales.org/english/qualifications/gcses-and-a-level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77" y="1717585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b="1" dirty="0"/>
              <a:t>GCSE Grades </a:t>
            </a:r>
            <a:br>
              <a:rPr lang="en-GB" sz="4800" b="1" dirty="0"/>
            </a:br>
            <a:r>
              <a:rPr lang="en-GB" sz="4800" b="1" dirty="0"/>
              <a:t>&amp; </a:t>
            </a:r>
            <a:br>
              <a:rPr lang="en-GB" sz="4800" b="1" dirty="0"/>
            </a:br>
            <a:r>
              <a:rPr lang="en-GB" sz="4800" b="1" dirty="0"/>
              <a:t>Qualification Summary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314AC-D91D-4B60-B708-5E718D42C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57" y="21626"/>
            <a:ext cx="2658086" cy="1054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5D7989-25C7-4F57-A2EC-CBC9C46914EB}"/>
              </a:ext>
            </a:extLst>
          </p:cNvPr>
          <p:cNvSpPr txBox="1"/>
          <p:nvPr/>
        </p:nvSpPr>
        <p:spPr>
          <a:xfrm>
            <a:off x="31184" y="6126728"/>
            <a:ext cx="118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YBA REACH Values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ffort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onour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1E7BEA0-CA21-4579-B91D-DBF1BD709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7"/>
    </mc:Choice>
    <mc:Fallback xmlns="">
      <p:transition spd="slow" advTm="14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117656"/>
              </p:ext>
            </p:extLst>
          </p:nvPr>
        </p:nvGraphicFramePr>
        <p:xfrm>
          <a:off x="3526654" y="1273760"/>
          <a:ext cx="8325024" cy="4655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527">
                  <a:extLst>
                    <a:ext uri="{9D8B030D-6E8A-4147-A177-3AD203B41FA5}">
                      <a16:colId xmlns:a16="http://schemas.microsoft.com/office/drawing/2014/main" val="355999276"/>
                    </a:ext>
                  </a:extLst>
                </a:gridCol>
                <a:gridCol w="2608093">
                  <a:extLst>
                    <a:ext uri="{9D8B030D-6E8A-4147-A177-3AD203B41FA5}">
                      <a16:colId xmlns:a16="http://schemas.microsoft.com/office/drawing/2014/main" val="2479267402"/>
                    </a:ext>
                  </a:extLst>
                </a:gridCol>
                <a:gridCol w="3026404">
                  <a:extLst>
                    <a:ext uri="{9D8B030D-6E8A-4147-A177-3AD203B41FA5}">
                      <a16:colId xmlns:a16="http://schemas.microsoft.com/office/drawing/2014/main" val="3911019712"/>
                    </a:ext>
                  </a:extLst>
                </a:gridCol>
              </a:tblGrid>
              <a:tr h="4550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A*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Highest pass grade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Level 2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76789"/>
                  </a:ext>
                </a:extLst>
              </a:tr>
              <a:tr h="525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808532"/>
                  </a:ext>
                </a:extLst>
              </a:tr>
              <a:tr h="525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957987"/>
                  </a:ext>
                </a:extLst>
              </a:tr>
              <a:tr h="525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404038"/>
                  </a:ext>
                </a:extLst>
              </a:tr>
              <a:tr h="525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Level 1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178668"/>
                  </a:ext>
                </a:extLst>
              </a:tr>
              <a:tr h="525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85655"/>
                  </a:ext>
                </a:extLst>
              </a:tr>
              <a:tr h="525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747885"/>
                  </a:ext>
                </a:extLst>
              </a:tr>
              <a:tr h="525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G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Lowest pass grade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76277"/>
                  </a:ext>
                </a:extLst>
              </a:tr>
              <a:tr h="5250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U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Unclassified 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62991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6093" y="262433"/>
            <a:ext cx="1124021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Summary of Grades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Level 2 = A* to C grades 					</a:t>
            </a:r>
            <a:r>
              <a:rPr lang="en-GB" altLang="en-US" sz="1000" dirty="0"/>
              <a:t>		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Level 1 = D to G grades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535" y="1959257"/>
            <a:ext cx="2981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GCSE grades for single award</a:t>
            </a:r>
            <a:endParaRPr kumimoji="0" lang="en-GB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(the majority of courses studied at Ysgol Bryn Alyn)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314AC-D91D-4B60-B708-5E718D42C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57" y="21626"/>
            <a:ext cx="2658086" cy="1054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5D7989-25C7-4F57-A2EC-CBC9C46914EB}"/>
              </a:ext>
            </a:extLst>
          </p:cNvPr>
          <p:cNvSpPr txBox="1"/>
          <p:nvPr/>
        </p:nvSpPr>
        <p:spPr>
          <a:xfrm>
            <a:off x="31184" y="6126728"/>
            <a:ext cx="118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YBA REACH Values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ffort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onour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A6AF3C-DB80-4301-9CD6-785DDEEC4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02"/>
    </mc:Choice>
    <mc:Fallback xmlns="">
      <p:transition spd="slow" advTm="59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09263"/>
              </p:ext>
            </p:extLst>
          </p:nvPr>
        </p:nvGraphicFramePr>
        <p:xfrm>
          <a:off x="294379" y="161252"/>
          <a:ext cx="7072579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756">
                  <a:extLst>
                    <a:ext uri="{9D8B030D-6E8A-4147-A177-3AD203B41FA5}">
                      <a16:colId xmlns:a16="http://schemas.microsoft.com/office/drawing/2014/main" val="2117290719"/>
                    </a:ext>
                  </a:extLst>
                </a:gridCol>
                <a:gridCol w="2215722">
                  <a:extLst>
                    <a:ext uri="{9D8B030D-6E8A-4147-A177-3AD203B41FA5}">
                      <a16:colId xmlns:a16="http://schemas.microsoft.com/office/drawing/2014/main" val="1063266329"/>
                    </a:ext>
                  </a:extLst>
                </a:gridCol>
                <a:gridCol w="2571101">
                  <a:extLst>
                    <a:ext uri="{9D8B030D-6E8A-4147-A177-3AD203B41FA5}">
                      <a16:colId xmlns:a16="http://schemas.microsoft.com/office/drawing/2014/main" val="2344567804"/>
                    </a:ext>
                  </a:extLst>
                </a:gridCol>
              </a:tblGrid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A*A*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Highest pass grade 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Level 2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5893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A*A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2972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AA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5175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AB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39097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BB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86146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BC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706884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CC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505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CD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3455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DD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ysClr val="windowText" lastClr="000000"/>
                          </a:solidFill>
                          <a:effectLst/>
                        </a:rPr>
                        <a:t>Level 1</a:t>
                      </a:r>
                      <a:endParaRPr lang="en-GB" sz="16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3416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DE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98101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EE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05944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EF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03625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FF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789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FG</a:t>
                      </a:r>
                      <a:endParaRPr lang="en-GB" sz="16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63511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GG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Lowest pass grade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80041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U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Unclassified 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51912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55876" y="1813092"/>
            <a:ext cx="41060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GCSE grades for double award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(Double Award Science follow this grading system)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314AC-D91D-4B60-B708-5E718D42C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57" y="21626"/>
            <a:ext cx="2658086" cy="105469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D1634AB-73BA-4E18-AFC1-21AFEB59B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8"/>
    </mc:Choice>
    <mc:Fallback xmlns="">
      <p:transition spd="slow" advTm="16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8361"/>
              </p:ext>
            </p:extLst>
          </p:nvPr>
        </p:nvGraphicFramePr>
        <p:xfrm>
          <a:off x="800315" y="1301601"/>
          <a:ext cx="6965812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5021">
                  <a:extLst>
                    <a:ext uri="{9D8B030D-6E8A-4147-A177-3AD203B41FA5}">
                      <a16:colId xmlns:a16="http://schemas.microsoft.com/office/drawing/2014/main" val="3856385882"/>
                    </a:ext>
                  </a:extLst>
                </a:gridCol>
                <a:gridCol w="2205021">
                  <a:extLst>
                    <a:ext uri="{9D8B030D-6E8A-4147-A177-3AD203B41FA5}">
                      <a16:colId xmlns:a16="http://schemas.microsoft.com/office/drawing/2014/main" val="568048435"/>
                    </a:ext>
                  </a:extLst>
                </a:gridCol>
                <a:gridCol w="2555770">
                  <a:extLst>
                    <a:ext uri="{9D8B030D-6E8A-4147-A177-3AD203B41FA5}">
                      <a16:colId xmlns:a16="http://schemas.microsoft.com/office/drawing/2014/main" val="19695653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National Level 2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to A to C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Level 2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82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Pass*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to D to G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Level 1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812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Pass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to D to G 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174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Fail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35503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00315" y="646678"/>
            <a:ext cx="8137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Grading system for Skills Challenge Certificate 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315" y="3433474"/>
            <a:ext cx="1066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GCSE Grade equivalent system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Certain courses studied in partnership with Coleg Cambria have this grading system, for example; </a:t>
            </a:r>
            <a:r>
              <a:rPr lang="en-GB" altLang="en-US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L2</a:t>
            </a:r>
            <a:r>
              <a:rPr lang="en-GB" altLang="en-US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Engineering. </a:t>
            </a:r>
            <a:endParaRPr kumimoji="0" lang="en-GB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314AC-D91D-4B60-B708-5E718D42C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57" y="21626"/>
            <a:ext cx="2658086" cy="1054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5D7989-25C7-4F57-A2EC-CBC9C46914EB}"/>
              </a:ext>
            </a:extLst>
          </p:cNvPr>
          <p:cNvSpPr txBox="1"/>
          <p:nvPr/>
        </p:nvSpPr>
        <p:spPr>
          <a:xfrm>
            <a:off x="31184" y="6126728"/>
            <a:ext cx="118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YBA REACH Values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ffort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onour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370DE09-8DE8-4C88-A766-09FA7418F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04474"/>
              </p:ext>
            </p:extLst>
          </p:nvPr>
        </p:nvGraphicFramePr>
        <p:xfrm>
          <a:off x="800315" y="4212152"/>
          <a:ext cx="7088905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986">
                  <a:extLst>
                    <a:ext uri="{9D8B030D-6E8A-4147-A177-3AD203B41FA5}">
                      <a16:colId xmlns:a16="http://schemas.microsoft.com/office/drawing/2014/main" val="2908351831"/>
                    </a:ext>
                  </a:extLst>
                </a:gridCol>
                <a:gridCol w="2243986">
                  <a:extLst>
                    <a:ext uri="{9D8B030D-6E8A-4147-A177-3AD203B41FA5}">
                      <a16:colId xmlns:a16="http://schemas.microsoft.com/office/drawing/2014/main" val="42888960"/>
                    </a:ext>
                  </a:extLst>
                </a:gridCol>
                <a:gridCol w="2600933">
                  <a:extLst>
                    <a:ext uri="{9D8B030D-6E8A-4147-A177-3AD203B41FA5}">
                      <a16:colId xmlns:a16="http://schemas.microsoft.com/office/drawing/2014/main" val="37807996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L2 Distinction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Highest pass grade</a:t>
                      </a:r>
                      <a:endParaRPr lang="en-GB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Level 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53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L2 Merit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33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L2 Pass</a:t>
                      </a:r>
                      <a:endParaRPr lang="en-GB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726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L1 Pass 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Lowest pass grade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Level 1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523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Fail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0050712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7DBBFC0-6FDC-4115-B755-D6D5E8BCF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44"/>
    </mc:Choice>
    <mc:Fallback xmlns="">
      <p:transition spd="slow" advTm="32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048349"/>
              </p:ext>
            </p:extLst>
          </p:nvPr>
        </p:nvGraphicFramePr>
        <p:xfrm>
          <a:off x="701080" y="1036133"/>
          <a:ext cx="8598194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1750">
                  <a:extLst>
                    <a:ext uri="{9D8B030D-6E8A-4147-A177-3AD203B41FA5}">
                      <a16:colId xmlns:a16="http://schemas.microsoft.com/office/drawing/2014/main" val="907024577"/>
                    </a:ext>
                  </a:extLst>
                </a:gridCol>
                <a:gridCol w="2721750">
                  <a:extLst>
                    <a:ext uri="{9D8B030D-6E8A-4147-A177-3AD203B41FA5}">
                      <a16:colId xmlns:a16="http://schemas.microsoft.com/office/drawing/2014/main" val="2587828394"/>
                    </a:ext>
                  </a:extLst>
                </a:gridCol>
                <a:gridCol w="3154694">
                  <a:extLst>
                    <a:ext uri="{9D8B030D-6E8A-4147-A177-3AD203B41FA5}">
                      <a16:colId xmlns:a16="http://schemas.microsoft.com/office/drawing/2014/main" val="3450729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Certificate Level 2 Pass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of BB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Level 2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253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Award Level 1 Pass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of E grade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Level 1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643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Fail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46088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1840"/>
              </p:ext>
            </p:extLst>
          </p:nvPr>
        </p:nvGraphicFramePr>
        <p:xfrm>
          <a:off x="701080" y="3045056"/>
          <a:ext cx="8598194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1750">
                  <a:extLst>
                    <a:ext uri="{9D8B030D-6E8A-4147-A177-3AD203B41FA5}">
                      <a16:colId xmlns:a16="http://schemas.microsoft.com/office/drawing/2014/main" val="3741436804"/>
                    </a:ext>
                  </a:extLst>
                </a:gridCol>
                <a:gridCol w="2721750">
                  <a:extLst>
                    <a:ext uri="{9D8B030D-6E8A-4147-A177-3AD203B41FA5}">
                      <a16:colId xmlns:a16="http://schemas.microsoft.com/office/drawing/2014/main" val="720535044"/>
                    </a:ext>
                  </a:extLst>
                </a:gridCol>
                <a:gridCol w="3154694">
                  <a:extLst>
                    <a:ext uri="{9D8B030D-6E8A-4147-A177-3AD203B41FA5}">
                      <a16:colId xmlns:a16="http://schemas.microsoft.com/office/drawing/2014/main" val="40954184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Extended Certificate L2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of BB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Level 2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649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Fail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33371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78979"/>
              </p:ext>
            </p:extLst>
          </p:nvPr>
        </p:nvGraphicFramePr>
        <p:xfrm>
          <a:off x="701080" y="4790564"/>
          <a:ext cx="8598194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1750">
                  <a:extLst>
                    <a:ext uri="{9D8B030D-6E8A-4147-A177-3AD203B41FA5}">
                      <a16:colId xmlns:a16="http://schemas.microsoft.com/office/drawing/2014/main" val="1405344505"/>
                    </a:ext>
                  </a:extLst>
                </a:gridCol>
                <a:gridCol w="2721750">
                  <a:extLst>
                    <a:ext uri="{9D8B030D-6E8A-4147-A177-3AD203B41FA5}">
                      <a16:colId xmlns:a16="http://schemas.microsoft.com/office/drawing/2014/main" val="1588913463"/>
                    </a:ext>
                  </a:extLst>
                </a:gridCol>
                <a:gridCol w="3154694">
                  <a:extLst>
                    <a:ext uri="{9D8B030D-6E8A-4147-A177-3AD203B41FA5}">
                      <a16:colId xmlns:a16="http://schemas.microsoft.com/office/drawing/2014/main" val="7121632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L2 Extended Certificate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of BB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Level 2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5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L2 Certificate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of a B grade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Level 2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714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Fail 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759871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701080" y="308958"/>
            <a:ext cx="4358886" cy="421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NCFE Equality &amp; Diversity grading system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80" y="2027056"/>
            <a:ext cx="6096000" cy="7911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Prince’s Trust Cymru XL Programme grading system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80" y="4165113"/>
            <a:ext cx="7838536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Agored Cymru Personal and Social Education grading system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7314AC-D91D-4B60-B708-5E718D42C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57" y="21626"/>
            <a:ext cx="2658086" cy="10546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5D7989-25C7-4F57-A2EC-CBC9C46914EB}"/>
              </a:ext>
            </a:extLst>
          </p:cNvPr>
          <p:cNvSpPr txBox="1"/>
          <p:nvPr/>
        </p:nvSpPr>
        <p:spPr>
          <a:xfrm>
            <a:off x="31184" y="6126728"/>
            <a:ext cx="118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YBA REACH Values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ffort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onour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11921BB-D3DD-4655-B89C-4840E8ADBE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86"/>
    </mc:Choice>
    <mc:Fallback xmlns="">
      <p:transition spd="slow" advTm="24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678703"/>
              </p:ext>
            </p:extLst>
          </p:nvPr>
        </p:nvGraphicFramePr>
        <p:xfrm>
          <a:off x="416409" y="1329694"/>
          <a:ext cx="7916707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6026">
                  <a:extLst>
                    <a:ext uri="{9D8B030D-6E8A-4147-A177-3AD203B41FA5}">
                      <a16:colId xmlns:a16="http://schemas.microsoft.com/office/drawing/2014/main" val="3024580964"/>
                    </a:ext>
                  </a:extLst>
                </a:gridCol>
                <a:gridCol w="2506026">
                  <a:extLst>
                    <a:ext uri="{9D8B030D-6E8A-4147-A177-3AD203B41FA5}">
                      <a16:colId xmlns:a16="http://schemas.microsoft.com/office/drawing/2014/main" val="2053844314"/>
                    </a:ext>
                  </a:extLst>
                </a:gridCol>
                <a:gridCol w="2904655">
                  <a:extLst>
                    <a:ext uri="{9D8B030D-6E8A-4147-A177-3AD203B41FA5}">
                      <a16:colId xmlns:a16="http://schemas.microsoft.com/office/drawing/2014/main" val="2763642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L2 Extended Certificate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of BB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Level 2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568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L2 Certificate 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Equivalent of a B grade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</a:rPr>
                        <a:t>Level 2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231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Fail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4886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6409" y="656171"/>
            <a:ext cx="4472699" cy="421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 BTEC Personal growth and wellbeing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409" y="3321018"/>
            <a:ext cx="8123208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2 Certificate in Financial Capability and Careers Development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45528"/>
              </p:ext>
            </p:extLst>
          </p:nvPr>
        </p:nvGraphicFramePr>
        <p:xfrm>
          <a:off x="416409" y="4175547"/>
          <a:ext cx="7252472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763">
                  <a:extLst>
                    <a:ext uri="{9D8B030D-6E8A-4147-A177-3AD203B41FA5}">
                      <a16:colId xmlns:a16="http://schemas.microsoft.com/office/drawing/2014/main" val="2061525368"/>
                    </a:ext>
                  </a:extLst>
                </a:gridCol>
                <a:gridCol w="2295763">
                  <a:extLst>
                    <a:ext uri="{9D8B030D-6E8A-4147-A177-3AD203B41FA5}">
                      <a16:colId xmlns:a16="http://schemas.microsoft.com/office/drawing/2014/main" val="87927622"/>
                    </a:ext>
                  </a:extLst>
                </a:gridCol>
                <a:gridCol w="2660946">
                  <a:extLst>
                    <a:ext uri="{9D8B030D-6E8A-4147-A177-3AD203B41FA5}">
                      <a16:colId xmlns:a16="http://schemas.microsoft.com/office/drawing/2014/main" val="26157852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L2 Certificate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Equivalent to A*-C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Level 2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56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Fail 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05227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97314AC-D91D-4B60-B708-5E718D42C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57" y="21626"/>
            <a:ext cx="2658086" cy="10546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5D7989-25C7-4F57-A2EC-CBC9C46914EB}"/>
              </a:ext>
            </a:extLst>
          </p:cNvPr>
          <p:cNvSpPr txBox="1"/>
          <p:nvPr/>
        </p:nvSpPr>
        <p:spPr>
          <a:xfrm>
            <a:off x="31184" y="6126728"/>
            <a:ext cx="118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YBA REACH Values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ffort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onour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044EDA-4F35-475C-BC91-FC21DF63F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5"/>
    </mc:Choice>
    <mc:Fallback xmlns="">
      <p:transition spd="slow" advTm="9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540" y="196111"/>
            <a:ext cx="10118785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 Dance &amp; Psychology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who are studying GCSE Dance &amp; GCSE Psychology follow an English exam board called the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and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Qualifications Alliance (</a:t>
            </a: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AQA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qualification follow the English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to 9 grading system, where 9 is the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 grade pass and 1 is the lowest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 pass.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see the accompanying table for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WJEC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GCSE grading equivalents.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90441"/>
              </p:ext>
            </p:extLst>
          </p:nvPr>
        </p:nvGraphicFramePr>
        <p:xfrm>
          <a:off x="3883079" y="1105869"/>
          <a:ext cx="7295605" cy="4948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7834">
                  <a:extLst>
                    <a:ext uri="{9D8B030D-6E8A-4147-A177-3AD203B41FA5}">
                      <a16:colId xmlns:a16="http://schemas.microsoft.com/office/drawing/2014/main" val="2180666214"/>
                    </a:ext>
                  </a:extLst>
                </a:gridCol>
                <a:gridCol w="2285592">
                  <a:extLst>
                    <a:ext uri="{9D8B030D-6E8A-4147-A177-3AD203B41FA5}">
                      <a16:colId xmlns:a16="http://schemas.microsoft.com/office/drawing/2014/main" val="557705862"/>
                    </a:ext>
                  </a:extLst>
                </a:gridCol>
                <a:gridCol w="2652179">
                  <a:extLst>
                    <a:ext uri="{9D8B030D-6E8A-4147-A177-3AD203B41FA5}">
                      <a16:colId xmlns:a16="http://schemas.microsoft.com/office/drawing/2014/main" val="3400804267"/>
                    </a:ext>
                  </a:extLst>
                </a:gridCol>
              </a:tblGrid>
              <a:tr h="4223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Highest pass grade </a:t>
                      </a:r>
                      <a:endParaRPr lang="en-GB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82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8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11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7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486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n-GB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Strong pass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Standard pass 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46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6996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07464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Lowest pass grade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G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67371"/>
                  </a:ext>
                </a:extLst>
              </a:tr>
              <a:tr h="433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3225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1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08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U</a:t>
                      </a:r>
                      <a:endParaRPr lang="en-GB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Unclassified 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Not a pass / qualification</a:t>
                      </a:r>
                      <a:endParaRPr lang="en-GB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6253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97314AC-D91D-4B60-B708-5E718D42C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57" y="21626"/>
            <a:ext cx="2658086" cy="1054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D7989-25C7-4F57-A2EC-CBC9C46914EB}"/>
              </a:ext>
            </a:extLst>
          </p:cNvPr>
          <p:cNvSpPr txBox="1"/>
          <p:nvPr/>
        </p:nvSpPr>
        <p:spPr>
          <a:xfrm>
            <a:off x="31184" y="6126728"/>
            <a:ext cx="118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YBA REACH Values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ffort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onour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9E7F538-18F0-4147-A7CD-ADFA63EDB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46"/>
    </mc:Choice>
    <mc:Fallback xmlns="">
      <p:transition spd="slow" advTm="27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7314AC-D91D-4B60-B708-5E718D42C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957" y="21626"/>
            <a:ext cx="2658086" cy="1054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5D7989-25C7-4F57-A2EC-CBC9C46914EB}"/>
              </a:ext>
            </a:extLst>
          </p:cNvPr>
          <p:cNvSpPr txBox="1"/>
          <p:nvPr/>
        </p:nvSpPr>
        <p:spPr>
          <a:xfrm>
            <a:off x="31184" y="6126728"/>
            <a:ext cx="118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YBA REACH Values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ffort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ooperation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68D58-5AE3-4828-A17A-C9A6FFBA7CD5}"/>
              </a:ext>
            </a:extLst>
          </p:cNvPr>
          <p:cNvSpPr txBox="1"/>
          <p:nvPr/>
        </p:nvSpPr>
        <p:spPr>
          <a:xfrm>
            <a:off x="304801" y="581026"/>
            <a:ext cx="11287124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GB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Key issues for Further Education (FE) admissions (college) 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Five grades at A* to C, generally including English language and mathematics, is regarded as an appropriate benchmark for Level 3 or A level study, although this may vary, depending on the course and the college / course a pupil is looking to study. </a:t>
            </a: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1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Further information </a:t>
            </a: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Further information can be found at Qualifications Wales website: </a:t>
            </a: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GB" sz="1800" b="0" i="0" dirty="0">
                <a:solidFill>
                  <a:srgbClr val="1077D0"/>
                </a:solidFill>
                <a:effectLst/>
                <a:latin typeface="Arial" panose="020B0604020202020204" pitchFamily="34" charset="0"/>
                <a:hlinkClick r:id="rId5" tooltip="Original URL: http://www.qualificationswales.org/english/qualifications/gcses-and-a-levels/gcses/. Click or tap if you trust this link."/>
              </a:rPr>
              <a:t>www.qualificationswales.org/english/qualifications/gcses-and-a-levels/</a:t>
            </a:r>
            <a:r>
              <a:rPr lang="en-GB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16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4C6DF62-80E4-4519-B743-E940398B13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66"/>
    </mc:Choice>
    <mc:Fallback xmlns="">
      <p:transition spd="slow" advTm="33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652</Words>
  <Application>Microsoft Office PowerPoint</Application>
  <PresentationFormat>Widescreen</PresentationFormat>
  <Paragraphs>193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GCSE Grades  &amp;  Qualification Summary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Ysgol Bryn Alyn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Grades  &amp;  Qualification Summary</dc:title>
  <dc:creator>R Ransome (Ysgol Bryn Alyn)</dc:creator>
  <cp:lastModifiedBy>D Beet (Ysgol Bryn Alyn)</cp:lastModifiedBy>
  <cp:revision>18</cp:revision>
  <cp:lastPrinted>2021-10-06T15:26:15Z</cp:lastPrinted>
  <dcterms:created xsi:type="dcterms:W3CDTF">2021-10-06T14:19:47Z</dcterms:created>
  <dcterms:modified xsi:type="dcterms:W3CDTF">2023-01-17T09:01:07Z</dcterms:modified>
</cp:coreProperties>
</file>